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60" r:id="rId5"/>
    <p:sldId id="256" r:id="rId6"/>
    <p:sldId id="261" r:id="rId7"/>
    <p:sldId id="258"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79" d="100"/>
          <a:sy n="79" d="100"/>
        </p:scale>
        <p:origin x="10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3BF33-E5D6-B0C4-DBB2-9B5F4F07C6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CE14083-45A6-9C2F-B4E2-7B3435423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C4A9F5-663C-A237-65E3-965278ADCE1C}"/>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C68B8246-55F3-2A5A-9BF6-ADA6D55344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C2F5BE-6D3D-951B-12F8-520D7AE22FEB}"/>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105446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E40820-8D76-011A-5406-31E9B5D9E29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093DF7-BCE2-A5C4-89B9-C3FB0137DEE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BAD73-5D9C-5CEC-AEA4-7F949361A4CD}"/>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0687717C-C57F-1F55-6B8F-654C7909CE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824DCC-0BC5-9BAD-EC8A-3E6672676972}"/>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357780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481BBE-A39B-D3D6-40F4-A4F8047779D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EA844-6C60-3914-3757-040D285614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EB0C36-EB6E-3E34-5791-DAA1F7438FFF}"/>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FDD74A58-3551-8B43-57AA-AC09C99B52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542612-88F9-AC75-17C2-96E800E5D935}"/>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222707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847D4-9DAC-5EA2-A552-1335E91BA6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D75E13-E146-2AB6-1EC1-14B0AB74DD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7DF9D8-75E1-818D-8218-7E897EC2A030}"/>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54AAEF98-1106-B86D-9927-FC92A71730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EF18F6-C398-43AB-B3F4-1B3634546994}"/>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172783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69A948-D529-4528-4220-6DDD46884B9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EC038-A754-ABA6-D032-3D646AABE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7B11FD-CF14-D86F-9C28-40FAC9D6795A}"/>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846F4A4D-72DC-6BB8-4B66-BD4061BB17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F774F-3BCF-BDE3-7B77-E6C9E1B624BA}"/>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211505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44162-8B21-5AA3-14C7-273A3806CCE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A8B1D7-E4C1-8D3A-B7E9-928BE171C4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E96EC1-1085-21C7-084E-1B810A43771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30C5F6-FD43-C056-6CCA-0A093637C41E}"/>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3C9C6BFF-EFB6-C756-C708-2C2A4057FE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A8B2D9-4134-6E3C-790A-B3ED6D44D80A}"/>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141005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E65635-A1E0-EE72-A2F1-24EEFA9AEA7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326859-EAF9-C1D9-E88B-5402EA341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594DB6-3F27-1CB1-E17B-5273B63D53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5B3D4E-767A-65E7-7AAF-BBACDA4E8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E1AA59C-3F1E-C5CE-3387-E2F425741D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9889CA-9491-F098-A231-EA7D9FCC9892}"/>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8" name="フッター プレースホルダー 7">
            <a:extLst>
              <a:ext uri="{FF2B5EF4-FFF2-40B4-BE49-F238E27FC236}">
                <a16:creationId xmlns:a16="http://schemas.microsoft.com/office/drawing/2014/main" id="{F1D17611-31A0-3AAB-0EB0-4D3B1D9ACC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FFD7DE-1E67-2162-674D-B401278AF451}"/>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358996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CC8A5-B338-ACD2-D383-11447BDCD21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1A686CF-FB31-8D21-EB9F-18B168550E8D}"/>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4" name="フッター プレースホルダー 3">
            <a:extLst>
              <a:ext uri="{FF2B5EF4-FFF2-40B4-BE49-F238E27FC236}">
                <a16:creationId xmlns:a16="http://schemas.microsoft.com/office/drawing/2014/main" id="{F647A0F3-FC5C-215C-FDCF-1BA9DFC883A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39982E0-6AAB-5911-A886-BA61C747D9AE}"/>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87476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083BDA-155C-0A79-FD6C-907C82EAF2B4}"/>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3" name="フッター プレースホルダー 2">
            <a:extLst>
              <a:ext uri="{FF2B5EF4-FFF2-40B4-BE49-F238E27FC236}">
                <a16:creationId xmlns:a16="http://schemas.microsoft.com/office/drawing/2014/main" id="{2A3719F6-C920-F142-BBA5-DFB9E63A661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713684-52D9-19E6-59A2-5D459B80E5C4}"/>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354839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ED96BD-33FE-3443-F0C3-42432BE3AC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03DEFD-A1E2-C08F-61DC-50400CEA8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37C43F-56C7-4753-72C7-D439F215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78396F-4B46-841F-AA03-65C6145AEB03}"/>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4B260E95-25FC-BEE9-54FF-EF93778D43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424CE7-6E72-F56A-5B57-DF5AA5973EF3}"/>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5288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70CB7D-A790-0724-8C49-30CFA35F70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257A9C-AB5B-37CE-050D-47AAFAB1B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B336F15-C24A-B694-EC5A-81A933114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B2AC21-4152-061D-78D5-EE7B04E76B1D}"/>
              </a:ext>
            </a:extLst>
          </p:cNvPr>
          <p:cNvSpPr>
            <a:spLocks noGrp="1"/>
          </p:cNvSpPr>
          <p:nvPr>
            <p:ph type="dt" sz="half" idx="10"/>
          </p:nvPr>
        </p:nvSpPr>
        <p:spPr/>
        <p:txBody>
          <a:bodyPr/>
          <a:lstStyle/>
          <a:p>
            <a:fld id="{FD139DB5-81F8-44BE-AC2B-57CA8F4E8BE5}"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521A2A20-D539-86F4-678E-971E5508A9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B6F4EF-2523-77EB-BC6B-AB713AEDB307}"/>
              </a:ext>
            </a:extLst>
          </p:cNvPr>
          <p:cNvSpPr>
            <a:spLocks noGrp="1"/>
          </p:cNvSpPr>
          <p:nvPr>
            <p:ph type="sldNum" sz="quarter" idx="12"/>
          </p:nvPr>
        </p:nvSpPr>
        <p:spPr/>
        <p:txBody>
          <a:body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35095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C68544D-F127-4BB1-C92A-C861E0BEA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D469EF-4290-434B-9CF2-BB3157594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691BE2-1B26-E588-8951-4009E7C04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39DB5-81F8-44BE-AC2B-57CA8F4E8BE5}"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451114C9-A905-1E50-CB7C-26787040F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4166B2-4872-30A1-9823-F13FC3DEC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7AC99-62EE-4931-8E35-03145DE5EDD1}" type="slidenum">
              <a:rPr kumimoji="1" lang="ja-JP" altLang="en-US" smtClean="0"/>
              <a:t>‹#›</a:t>
            </a:fld>
            <a:endParaRPr kumimoji="1" lang="ja-JP" altLang="en-US"/>
          </a:p>
        </p:txBody>
      </p:sp>
    </p:spTree>
    <p:extLst>
      <p:ext uri="{BB962C8B-B14F-4D97-AF65-F5344CB8AC3E}">
        <p14:creationId xmlns:p14="http://schemas.microsoft.com/office/powerpoint/2010/main" val="215135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EC3F33-8632-7323-5F8D-30123EAEC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278" y="0"/>
            <a:ext cx="9827443" cy="6858000"/>
          </a:xfrm>
          <a:prstGeom prst="rect">
            <a:avLst/>
          </a:prstGeom>
        </p:spPr>
      </p:pic>
      <p:sp>
        <p:nvSpPr>
          <p:cNvPr id="4" name="テキスト ボックス 3">
            <a:extLst>
              <a:ext uri="{FF2B5EF4-FFF2-40B4-BE49-F238E27FC236}">
                <a16:creationId xmlns:a16="http://schemas.microsoft.com/office/drawing/2014/main" id="{D7655040-64C8-C26A-D6E2-88C8ACEA92CE}"/>
              </a:ext>
            </a:extLst>
          </p:cNvPr>
          <p:cNvSpPr txBox="1"/>
          <p:nvPr/>
        </p:nvSpPr>
        <p:spPr>
          <a:xfrm>
            <a:off x="1621536" y="1121664"/>
            <a:ext cx="4474464" cy="926592"/>
          </a:xfrm>
          <a:prstGeom prst="rect">
            <a:avLst/>
          </a:prstGeom>
          <a:solidFill>
            <a:srgbClr val="FFFF00"/>
          </a:solid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D2A17285-EF4B-85F3-9575-5F2485C91D03}"/>
              </a:ext>
            </a:extLst>
          </p:cNvPr>
          <p:cNvSpPr txBox="1"/>
          <p:nvPr/>
        </p:nvSpPr>
        <p:spPr>
          <a:xfrm>
            <a:off x="2999232" y="1323350"/>
            <a:ext cx="1426464" cy="523220"/>
          </a:xfrm>
          <a:prstGeom prst="rect">
            <a:avLst/>
          </a:prstGeom>
          <a:noFill/>
        </p:spPr>
        <p:txBody>
          <a:bodyPr wrap="square" rtlCol="0">
            <a:spAutoFit/>
          </a:bodyPr>
          <a:lstStyle/>
          <a:p>
            <a:r>
              <a:rPr kumimoji="1" lang="en-US" altLang="ja-JP" sz="2800" dirty="0"/>
              <a:t>Identity</a:t>
            </a:r>
            <a:endParaRPr kumimoji="1" lang="ja-JP" altLang="en-US" sz="2800" dirty="0"/>
          </a:p>
        </p:txBody>
      </p:sp>
    </p:spTree>
    <p:extLst>
      <p:ext uri="{BB962C8B-B14F-4D97-AF65-F5344CB8AC3E}">
        <p14:creationId xmlns:p14="http://schemas.microsoft.com/office/powerpoint/2010/main" val="116518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C6CF8F-78B0-87AB-C580-557FF6ED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869" y="0"/>
            <a:ext cx="4790261" cy="6858000"/>
          </a:xfrm>
          <a:prstGeom prst="rect">
            <a:avLst/>
          </a:prstGeom>
        </p:spPr>
      </p:pic>
      <p:sp>
        <p:nvSpPr>
          <p:cNvPr id="4" name="テキスト ボックス 3">
            <a:extLst>
              <a:ext uri="{FF2B5EF4-FFF2-40B4-BE49-F238E27FC236}">
                <a16:creationId xmlns:a16="http://schemas.microsoft.com/office/drawing/2014/main" id="{8D351679-1021-004C-B9B1-A2ADE981DB62}"/>
              </a:ext>
            </a:extLst>
          </p:cNvPr>
          <p:cNvSpPr txBox="1"/>
          <p:nvPr/>
        </p:nvSpPr>
        <p:spPr>
          <a:xfrm>
            <a:off x="329184" y="950976"/>
            <a:ext cx="3084576" cy="369332"/>
          </a:xfrm>
          <a:prstGeom prst="rect">
            <a:avLst/>
          </a:prstGeom>
          <a:noFill/>
        </p:spPr>
        <p:txBody>
          <a:bodyPr wrap="square" rtlCol="0">
            <a:spAutoFit/>
          </a:bodyPr>
          <a:lstStyle/>
          <a:p>
            <a:r>
              <a:rPr kumimoji="1" lang="en-US" altLang="ja-JP" dirty="0"/>
              <a:t>08</a:t>
            </a:r>
            <a:r>
              <a:rPr kumimoji="1" lang="ja-JP" altLang="en-US" dirty="0"/>
              <a:t>　空き家協会は削除</a:t>
            </a:r>
          </a:p>
        </p:txBody>
      </p:sp>
    </p:spTree>
    <p:extLst>
      <p:ext uri="{BB962C8B-B14F-4D97-AF65-F5344CB8AC3E}">
        <p14:creationId xmlns:p14="http://schemas.microsoft.com/office/powerpoint/2010/main" val="125879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B99AA75-6D62-6F51-4296-44260946C683}"/>
              </a:ext>
            </a:extLst>
          </p:cNvPr>
          <p:cNvSpPr txBox="1"/>
          <p:nvPr/>
        </p:nvSpPr>
        <p:spPr>
          <a:xfrm>
            <a:off x="2840736" y="170343"/>
            <a:ext cx="6510528" cy="6832640"/>
          </a:xfrm>
          <a:prstGeom prst="rect">
            <a:avLst/>
          </a:prstGeom>
          <a:noFill/>
        </p:spPr>
        <p:txBody>
          <a:bodyPr wrap="square" rtlCol="0">
            <a:spAutoFit/>
          </a:bodyPr>
          <a:lstStyle/>
          <a:p>
            <a:r>
              <a:rPr kumimoji="1" lang="ja-JP" altLang="en-US" sz="1200" dirty="0"/>
              <a:t>△軽作業アウトソーシング</a:t>
            </a:r>
          </a:p>
          <a:p>
            <a:r>
              <a:rPr kumimoji="1" lang="ja-JP" altLang="en-US" sz="1200" dirty="0"/>
              <a:t>ー建設現場を中心に資材搬入・搬出、清掃、養生作業等のアウトソーシングを行っています。</a:t>
            </a:r>
          </a:p>
          <a:p>
            <a:r>
              <a:rPr kumimoji="1" lang="ja-JP" altLang="en-US" sz="1200" dirty="0"/>
              <a:t>　一都三県を主要とし建設現場などの慢性的な人手不足を解消します。</a:t>
            </a:r>
            <a:br>
              <a:rPr kumimoji="1" lang="en-US" altLang="ja-JP" sz="1200" dirty="0"/>
            </a:br>
            <a:br>
              <a:rPr kumimoji="1" lang="en-US" altLang="ja-JP" sz="1200" dirty="0"/>
            </a:br>
            <a:r>
              <a:rPr kumimoji="1" lang="ja-JP" altLang="en-US" sz="1200" dirty="0"/>
              <a:t>△解体事業</a:t>
            </a:r>
          </a:p>
          <a:p>
            <a:r>
              <a:rPr kumimoji="1" lang="ja-JP" altLang="en-US" sz="1200" dirty="0"/>
              <a:t>ー戸建から内装まで多種多様な建物を解体しています。</a:t>
            </a:r>
          </a:p>
          <a:p>
            <a:r>
              <a:rPr kumimoji="1" lang="ja-JP" altLang="en-US" sz="1200" dirty="0"/>
              <a:t>また、不動産事業と連携を図り、空き家問題など社会的課題にも取り組みます。</a:t>
            </a:r>
            <a:br>
              <a:rPr kumimoji="1" lang="en-US" altLang="ja-JP" sz="1200" dirty="0"/>
            </a:br>
            <a:br>
              <a:rPr kumimoji="1" lang="en-US" altLang="ja-JP" sz="1200" dirty="0"/>
            </a:br>
            <a:r>
              <a:rPr kumimoji="1" lang="ja-JP" altLang="en-US" sz="1200" dirty="0"/>
              <a:t>△楊重事業</a:t>
            </a:r>
          </a:p>
          <a:p>
            <a:r>
              <a:rPr kumimoji="1" lang="ja-JP" altLang="en-US" sz="1200" dirty="0"/>
              <a:t>ー新規着工現場にて石膏ボードやフローリング材、鉛ボードなどを搬入します。</a:t>
            </a:r>
          </a:p>
          <a:p>
            <a:r>
              <a:rPr kumimoji="1" lang="ja-JP" altLang="en-US" sz="1200" dirty="0"/>
              <a:t>部材を運ぶプロフェッショナル集団を揃えて、あらゆる現場に対応しています。</a:t>
            </a:r>
          </a:p>
          <a:p>
            <a:r>
              <a:rPr kumimoji="1" lang="ja-JP" altLang="en-US" sz="1200" dirty="0"/>
              <a:t>また、将来的には自社で部材の保管から現場への配送まで一気通貫して取り組むことを目指しています。</a:t>
            </a:r>
            <a:br>
              <a:rPr kumimoji="1" lang="en-US" altLang="ja-JP" sz="1200" dirty="0"/>
            </a:br>
            <a:br>
              <a:rPr kumimoji="1" lang="en-US" altLang="ja-JP" sz="1200" dirty="0"/>
            </a:br>
            <a:r>
              <a:rPr kumimoji="1" lang="ja-JP" altLang="en-US" sz="1200" dirty="0"/>
              <a:t>△物流・倉庫アウトソーシング</a:t>
            </a:r>
          </a:p>
          <a:p>
            <a:r>
              <a:rPr kumimoji="1" lang="ja-JP" altLang="en-US" sz="1200" dirty="0"/>
              <a:t>ー倉庫・物流企業を顧客メインとしてピッキング、品出し、仕分け、フォークリフト業務等を中心にアウトソーシングを行っています。</a:t>
            </a:r>
          </a:p>
          <a:p>
            <a:r>
              <a:rPr kumimoji="1" lang="ja-JP" altLang="en-US" sz="1200" dirty="0"/>
              <a:t>また、登録スタッフは国籍を問わず幅広くアウトソーシングしています。</a:t>
            </a:r>
            <a:br>
              <a:rPr kumimoji="1" lang="en-US" altLang="ja-JP" sz="1200" dirty="0"/>
            </a:br>
            <a:br>
              <a:rPr kumimoji="1" lang="en-US" altLang="ja-JP" sz="1200" dirty="0"/>
            </a:br>
            <a:r>
              <a:rPr kumimoji="1" lang="ja-JP" altLang="en-US" sz="1200" dirty="0"/>
              <a:t>△警備事業</a:t>
            </a:r>
          </a:p>
          <a:p>
            <a:r>
              <a:rPr kumimoji="1" lang="ja-JP" altLang="en-US" sz="1200" dirty="0"/>
              <a:t>ー交通誘導警備を専門として</a:t>
            </a:r>
            <a:r>
              <a:rPr kumimoji="1" lang="en-US" altLang="ja-JP" sz="1200" dirty="0"/>
              <a:t>1</a:t>
            </a:r>
            <a:r>
              <a:rPr kumimoji="1" lang="ja-JP" altLang="en-US" sz="1200" dirty="0"/>
              <a:t>都</a:t>
            </a:r>
            <a:r>
              <a:rPr kumimoji="1" lang="en-US" altLang="ja-JP" sz="1200" dirty="0"/>
              <a:t>3</a:t>
            </a:r>
            <a:r>
              <a:rPr kumimoji="1" lang="ja-JP" altLang="en-US" sz="1200" dirty="0"/>
              <a:t>県の建設現場を中心に警備員を配置しています。</a:t>
            </a:r>
          </a:p>
          <a:p>
            <a:r>
              <a:rPr kumimoji="1" lang="ja-JP" altLang="en-US" sz="1200" dirty="0"/>
              <a:t>検定配置路線や高速道路に配置可能な有資格者が多数在籍しており、どのような現場ロケーションへも柔軟にご対応いたします。</a:t>
            </a:r>
            <a:br>
              <a:rPr kumimoji="1" lang="en-US" altLang="ja-JP" sz="1200" dirty="0"/>
            </a:br>
            <a:br>
              <a:rPr kumimoji="1" lang="en-US" altLang="ja-JP" sz="1200" dirty="0"/>
            </a:br>
            <a:r>
              <a:rPr kumimoji="1" lang="ja-JP" altLang="en-US" sz="1200" dirty="0"/>
              <a:t>△不動産事業</a:t>
            </a:r>
          </a:p>
          <a:p>
            <a:r>
              <a:rPr kumimoji="1" lang="ja-JP" altLang="en-US" sz="1200" dirty="0"/>
              <a:t>ー一都三県を主要に売買、仲介を展開しています。</a:t>
            </a:r>
          </a:p>
          <a:p>
            <a:r>
              <a:rPr kumimoji="1" lang="ja-JP" altLang="en-US" sz="1200" dirty="0"/>
              <a:t>自社物件を多数保有し、未公開物件を数多く取り揃えております。</a:t>
            </a:r>
          </a:p>
          <a:p>
            <a:r>
              <a:rPr kumimoji="1" lang="ja-JP" altLang="en-US" sz="1200" dirty="0"/>
              <a:t>さらに幅広い顧客ニーズにお応えできるよう不動産仕入れにも注力しています。</a:t>
            </a:r>
          </a:p>
          <a:p>
            <a:r>
              <a:rPr kumimoji="1" lang="ja-JP" altLang="en-US" sz="1200" dirty="0"/>
              <a:t>また、解体事業と連携を図り、空き家問題など社会課題の解決へも取り組んでいます。</a:t>
            </a:r>
            <a:br>
              <a:rPr kumimoji="1" lang="en-US" altLang="ja-JP" sz="1200" dirty="0"/>
            </a:br>
            <a:br>
              <a:rPr kumimoji="1" lang="en-US" altLang="ja-JP" sz="1200" dirty="0"/>
            </a:br>
            <a:r>
              <a:rPr kumimoji="1" lang="ja-JP" altLang="en-US" sz="1200" dirty="0"/>
              <a:t>△求人広告事業</a:t>
            </a:r>
          </a:p>
          <a:p>
            <a:r>
              <a:rPr kumimoji="1" lang="ja-JP" altLang="en-US" sz="1200" dirty="0"/>
              <a:t>ー代理店として、求人広告を選定し効率的な集客を目指します。求人広告を提供するだけではなく各事業部における集客ノウハウを蓄積し応用しています。</a:t>
            </a:r>
          </a:p>
          <a:p>
            <a:r>
              <a:rPr kumimoji="1" lang="ja-JP" altLang="en-US" sz="1200" dirty="0"/>
              <a:t>集客コストの削減や最大効率を図りグループ会社全体の採用に寄与しています。</a:t>
            </a:r>
            <a:br>
              <a:rPr kumimoji="1" lang="en-US" altLang="ja-JP" sz="1200" dirty="0"/>
            </a:br>
            <a:br>
              <a:rPr kumimoji="1" lang="en-US" altLang="ja-JP" sz="1200" dirty="0"/>
            </a:br>
            <a:endParaRPr kumimoji="1" lang="ja-JP" altLang="en-US" dirty="0"/>
          </a:p>
        </p:txBody>
      </p:sp>
    </p:spTree>
    <p:extLst>
      <p:ext uri="{BB962C8B-B14F-4D97-AF65-F5344CB8AC3E}">
        <p14:creationId xmlns:p14="http://schemas.microsoft.com/office/powerpoint/2010/main" val="159030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C66C7C-9FB2-848C-4373-BE03919D0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869" y="0"/>
            <a:ext cx="4790261" cy="6858000"/>
          </a:xfrm>
          <a:prstGeom prst="rect">
            <a:avLst/>
          </a:prstGeom>
        </p:spPr>
      </p:pic>
      <p:sp>
        <p:nvSpPr>
          <p:cNvPr id="4" name="テキスト ボックス 3">
            <a:extLst>
              <a:ext uri="{FF2B5EF4-FFF2-40B4-BE49-F238E27FC236}">
                <a16:creationId xmlns:a16="http://schemas.microsoft.com/office/drawing/2014/main" id="{35EA92BF-20EF-AB81-C418-E0A66A34F22D}"/>
              </a:ext>
            </a:extLst>
          </p:cNvPr>
          <p:cNvSpPr txBox="1"/>
          <p:nvPr/>
        </p:nvSpPr>
        <p:spPr>
          <a:xfrm>
            <a:off x="8217408" y="3072384"/>
            <a:ext cx="3706368" cy="923330"/>
          </a:xfrm>
          <a:prstGeom prst="rect">
            <a:avLst/>
          </a:prstGeom>
          <a:noFill/>
        </p:spPr>
        <p:txBody>
          <a:bodyPr wrap="square" rtlCol="0">
            <a:spAutoFit/>
          </a:bodyPr>
          <a:lstStyle/>
          <a:p>
            <a:r>
              <a:rPr kumimoji="1" lang="ja-JP" altLang="en-US" dirty="0"/>
              <a:t>株式フル・エフォート</a:t>
            </a:r>
            <a:br>
              <a:rPr kumimoji="1" lang="en-US" altLang="ja-JP" dirty="0"/>
            </a:br>
            <a:r>
              <a:rPr kumimoji="1" lang="ja-JP" altLang="en-US" dirty="0"/>
              <a:t>株式ディバースタッフ</a:t>
            </a:r>
            <a:br>
              <a:rPr kumimoji="1" lang="en-US" altLang="ja-JP" dirty="0"/>
            </a:br>
            <a:r>
              <a:rPr kumimoji="1" lang="ja-JP" altLang="en-US" dirty="0"/>
              <a:t>一般社団法人東京空き家相談協会</a:t>
            </a:r>
          </a:p>
        </p:txBody>
      </p:sp>
    </p:spTree>
    <p:extLst>
      <p:ext uri="{BB962C8B-B14F-4D97-AF65-F5344CB8AC3E}">
        <p14:creationId xmlns:p14="http://schemas.microsoft.com/office/powerpoint/2010/main" val="299480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D50ECBE-4190-A4A9-B425-6DE8B874D499}"/>
              </a:ext>
            </a:extLst>
          </p:cNvPr>
          <p:cNvPicPr>
            <a:picLocks noChangeAspect="1"/>
          </p:cNvPicPr>
          <p:nvPr/>
        </p:nvPicPr>
        <p:blipFill>
          <a:blip r:embed="rId2"/>
          <a:stretch>
            <a:fillRect/>
          </a:stretch>
        </p:blipFill>
        <p:spPr>
          <a:xfrm>
            <a:off x="3734188" y="0"/>
            <a:ext cx="4723623" cy="6858000"/>
          </a:xfrm>
          <a:prstGeom prst="rect">
            <a:avLst/>
          </a:prstGeom>
        </p:spPr>
      </p:pic>
      <p:sp>
        <p:nvSpPr>
          <p:cNvPr id="8" name="テキスト ボックス 7">
            <a:extLst>
              <a:ext uri="{FF2B5EF4-FFF2-40B4-BE49-F238E27FC236}">
                <a16:creationId xmlns:a16="http://schemas.microsoft.com/office/drawing/2014/main" id="{E0C7B9BC-ABED-8F3A-843F-E207632D1503}"/>
              </a:ext>
            </a:extLst>
          </p:cNvPr>
          <p:cNvSpPr txBox="1"/>
          <p:nvPr/>
        </p:nvSpPr>
        <p:spPr>
          <a:xfrm>
            <a:off x="353568" y="1133856"/>
            <a:ext cx="2511552" cy="369332"/>
          </a:xfrm>
          <a:prstGeom prst="rect">
            <a:avLst/>
          </a:prstGeom>
          <a:noFill/>
        </p:spPr>
        <p:txBody>
          <a:bodyPr wrap="square" rtlCol="0">
            <a:spAutoFit/>
          </a:bodyPr>
          <a:lstStyle/>
          <a:p>
            <a:r>
              <a:rPr kumimoji="1" lang="ja-JP" altLang="en-US" dirty="0"/>
              <a:t>採用ページ</a:t>
            </a:r>
          </a:p>
        </p:txBody>
      </p:sp>
    </p:spTree>
    <p:extLst>
      <p:ext uri="{BB962C8B-B14F-4D97-AF65-F5344CB8AC3E}">
        <p14:creationId xmlns:p14="http://schemas.microsoft.com/office/powerpoint/2010/main" val="360105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65A9FB2-5F66-F7F0-FE2A-24F94F3A382E}"/>
              </a:ext>
            </a:extLst>
          </p:cNvPr>
          <p:cNvPicPr>
            <a:picLocks noChangeAspect="1"/>
          </p:cNvPicPr>
          <p:nvPr/>
        </p:nvPicPr>
        <p:blipFill>
          <a:blip r:embed="rId2"/>
          <a:stretch>
            <a:fillRect/>
          </a:stretch>
        </p:blipFill>
        <p:spPr>
          <a:xfrm>
            <a:off x="5158042" y="0"/>
            <a:ext cx="1875916" cy="6858000"/>
          </a:xfrm>
          <a:prstGeom prst="rect">
            <a:avLst/>
          </a:prstGeom>
        </p:spPr>
      </p:pic>
      <p:sp>
        <p:nvSpPr>
          <p:cNvPr id="6" name="テキスト ボックス 5">
            <a:extLst>
              <a:ext uri="{FF2B5EF4-FFF2-40B4-BE49-F238E27FC236}">
                <a16:creationId xmlns:a16="http://schemas.microsoft.com/office/drawing/2014/main" id="{FF79818E-28A3-3FD7-03A4-7B7B0327760B}"/>
              </a:ext>
            </a:extLst>
          </p:cNvPr>
          <p:cNvSpPr txBox="1"/>
          <p:nvPr/>
        </p:nvSpPr>
        <p:spPr>
          <a:xfrm>
            <a:off x="243840" y="548640"/>
            <a:ext cx="3998976" cy="2031325"/>
          </a:xfrm>
          <a:prstGeom prst="rect">
            <a:avLst/>
          </a:prstGeom>
          <a:noFill/>
        </p:spPr>
        <p:txBody>
          <a:bodyPr wrap="square" rtlCol="0">
            <a:spAutoFit/>
          </a:bodyPr>
          <a:lstStyle/>
          <a:p>
            <a:r>
              <a:rPr kumimoji="1" lang="ja-JP" altLang="en-US" dirty="0"/>
              <a:t>新卒採用ページ</a:t>
            </a:r>
            <a:br>
              <a:rPr kumimoji="1" lang="en-US" altLang="ja-JP" dirty="0"/>
            </a:br>
            <a:br>
              <a:rPr kumimoji="1" lang="en-US" altLang="ja-JP" dirty="0"/>
            </a:br>
            <a:r>
              <a:rPr kumimoji="1" lang="ja-JP" altLang="en-US" dirty="0"/>
              <a:t>・写真、メッセージ</a:t>
            </a:r>
            <a:br>
              <a:rPr kumimoji="1" lang="en-US" altLang="ja-JP" dirty="0"/>
            </a:br>
            <a:r>
              <a:rPr kumimoji="1" lang="ja-JP" altLang="en-US" dirty="0"/>
              <a:t>・</a:t>
            </a:r>
            <a:r>
              <a:rPr kumimoji="1" lang="en-US" altLang="ja-JP" dirty="0"/>
              <a:t>YES </a:t>
            </a:r>
            <a:r>
              <a:rPr kumimoji="1" lang="en-US" altLang="ja-JP" dirty="0" err="1"/>
              <a:t>orNO</a:t>
            </a:r>
            <a:br>
              <a:rPr kumimoji="1" lang="en-US" altLang="ja-JP" dirty="0"/>
            </a:br>
            <a:r>
              <a:rPr kumimoji="1" lang="ja-JP" altLang="en-US" dirty="0"/>
              <a:t>・社員クロストーク</a:t>
            </a:r>
            <a:br>
              <a:rPr kumimoji="1" lang="en-US" altLang="ja-JP" dirty="0"/>
            </a:br>
            <a:r>
              <a:rPr kumimoji="1" lang="ja-JP" altLang="en-US" dirty="0"/>
              <a:t>・採用内容</a:t>
            </a:r>
            <a:br>
              <a:rPr kumimoji="1" lang="en-US" altLang="ja-JP" dirty="0"/>
            </a:br>
            <a:r>
              <a:rPr kumimoji="1" lang="ja-JP" altLang="en-US" dirty="0"/>
              <a:t>・選考フロー</a:t>
            </a:r>
          </a:p>
        </p:txBody>
      </p:sp>
    </p:spTree>
    <p:extLst>
      <p:ext uri="{BB962C8B-B14F-4D97-AF65-F5344CB8AC3E}">
        <p14:creationId xmlns:p14="http://schemas.microsoft.com/office/powerpoint/2010/main" val="262181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727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Words>
  <Application>Microsoft Office PowerPoint</Application>
  <PresentationFormat>ワイド画面</PresentationFormat>
  <Paragraphs>23</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城間 玲弥</dc:creator>
  <cp:lastModifiedBy>城間 玲弥</cp:lastModifiedBy>
  <cp:revision>1</cp:revision>
  <dcterms:created xsi:type="dcterms:W3CDTF">2022-06-22T07:00:05Z</dcterms:created>
  <dcterms:modified xsi:type="dcterms:W3CDTF">2022-06-22T07:00:14Z</dcterms:modified>
</cp:coreProperties>
</file>